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0" r:id="rId11"/>
    <p:sldId id="267" r:id="rId12"/>
    <p:sldId id="271" r:id="rId13"/>
    <p:sldId id="268" r:id="rId14"/>
    <p:sldId id="272" r:id="rId15"/>
    <p:sldId id="269" r:id="rId16"/>
    <p:sldId id="273" r:id="rId17"/>
    <p:sldId id="258" r:id="rId18"/>
    <p:sldId id="275" r:id="rId19"/>
    <p:sldId id="274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74187-0468-457D-9009-6569C1F0682B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6DF0D-E4A9-432A-B145-A48C9ECC99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5022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7628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52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827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510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874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30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829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584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33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455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105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35FA1-D57A-4019-91FE-936F3E4B2437}" type="datetimeFigureOut">
              <a:rPr lang="hu-HU" smtClean="0"/>
              <a:t>2023.09.12.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BD61C-C192-44BD-826E-5092741A29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7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363579" y="1511802"/>
            <a:ext cx="9737558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4400" b="1" dirty="0">
                <a:latin typeface="Times New Roman" pitchFamily="18" charset="0"/>
                <a:cs typeface="Times New Roman" pitchFamily="18" charset="0"/>
              </a:rPr>
              <a:t>Két évszázad erdész akadémikusai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hu-HU" sz="4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hu-HU" sz="4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3600" b="1" spc="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hu-HU" altLang="hu-HU" sz="3600" b="1" cap="small" spc="200" dirty="0">
                <a:latin typeface="Times New Roman" pitchFamily="18" charset="0"/>
                <a:cs typeface="Times New Roman" pitchFamily="18" charset="0"/>
              </a:rPr>
              <a:t>artha</a:t>
            </a:r>
            <a:r>
              <a:rPr lang="hu-HU" altLang="hu-HU" sz="3600" b="1" spc="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altLang="hu-HU" sz="3600" b="1" cap="small" spc="200" dirty="0">
                <a:latin typeface="Times New Roman" pitchFamily="18" charset="0"/>
                <a:cs typeface="Times New Roman" pitchFamily="18" charset="0"/>
              </a:rPr>
              <a:t>Dénes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hu-HU" sz="3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hu-HU" sz="36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hu-HU" altLang="hu-HU" sz="3600" b="1" dirty="0">
                <a:latin typeface="Times New Roman" pitchFamily="18" charset="0"/>
                <a:cs typeface="Times New Roman" pitchFamily="18" charset="0"/>
              </a:rPr>
              <a:t>2023. szeptember 13.</a:t>
            </a:r>
          </a:p>
        </p:txBody>
      </p:sp>
      <p:pic>
        <p:nvPicPr>
          <p:cNvPr id="13" name="Kép 12" descr="A képen vázlat, rajz, illusztráció, clipart látható&#10;&#10;Automatikusan generált leírás">
            <a:extLst>
              <a:ext uri="{FF2B5EF4-FFF2-40B4-BE49-F238E27FC236}">
                <a16:creationId xmlns:a16="http://schemas.microsoft.com/office/drawing/2014/main" id="{59675F53-DEE2-433A-AA8C-EC950C579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88" y="3429000"/>
            <a:ext cx="1261478" cy="1766944"/>
          </a:xfrm>
          <a:prstGeom prst="rect">
            <a:avLst/>
          </a:prstGeom>
        </p:spPr>
      </p:pic>
      <p:pic>
        <p:nvPicPr>
          <p:cNvPr id="15" name="Kép 14" descr="A képen szimbólum, embléma, Betűtípus, Grafika látható&#10;&#10;Automatikusan generált leírás">
            <a:extLst>
              <a:ext uri="{FF2B5EF4-FFF2-40B4-BE49-F238E27FC236}">
                <a16:creationId xmlns:a16="http://schemas.microsoft.com/office/drawing/2014/main" id="{D7C8F81D-F56E-4843-BA87-009B0DA7F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9" y="3400136"/>
            <a:ext cx="1464717" cy="1795808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4261773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Magyar János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(1911, Csomád – 2006, Sopron)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erdőrendezés, faterméstan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0" y="1980166"/>
            <a:ext cx="3386150" cy="43725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70B9D85-2C2A-4A70-8BC2-290719D10DAC}"/>
              </a:ext>
            </a:extLst>
          </p:cNvPr>
          <p:cNvSpPr/>
          <p:nvPr/>
        </p:nvSpPr>
        <p:spPr>
          <a:xfrm>
            <a:off x="4033854" y="2519760"/>
            <a:ext cx="6096000" cy="32678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Rendes tag: 1985. V. 9.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1986. III. 27.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Erdőgazdaságunk közérdekű tovább-fejlesztésének elvi-eszmei feltételei.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Értekezések / Emlékezések. Akadémiai Kiadó, Budapest, 24 o.</a:t>
            </a:r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9A2B13A-D8A5-4F53-A912-F2462FD3D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4801" y="3195136"/>
            <a:ext cx="1890499" cy="3429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28248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Keresztesi Béla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(1922, Kiskunfélegyháza – 2001,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akáctermesztés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0" y="1901079"/>
            <a:ext cx="3713906" cy="43606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BD0A0EE-0574-4B1B-AE77-8B2739F572F8}"/>
              </a:ext>
            </a:extLst>
          </p:cNvPr>
          <p:cNvSpPr/>
          <p:nvPr/>
        </p:nvSpPr>
        <p:spPr>
          <a:xfrm>
            <a:off x="4591056" y="1910700"/>
            <a:ext cx="6953244" cy="3154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1973. V. 11.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1974. III. 5.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Erdőgazdaságunk fejlesztésének néhány kérdése.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solidFill>
                <a:srgbClr val="C00000"/>
              </a:solidFill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Agrártudományi Közlemények. MTA </a:t>
            </a: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Agrártud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Oszt. Közleményei, 33. kötet, 1974, 285–301. 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01E5780-AAF2-4B84-B839-FA357CFEB2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222"/>
          <a:stretch/>
        </p:blipFill>
        <p:spPr>
          <a:xfrm>
            <a:off x="6562110" y="4957763"/>
            <a:ext cx="5253657" cy="164861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924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Keresztesi Béla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(1922, Kiskunfélegyháza – 2001,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akáctermesztés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5289"/>
          <a:stretch/>
        </p:blipFill>
        <p:spPr>
          <a:xfrm>
            <a:off x="342894" y="1901079"/>
            <a:ext cx="3328989" cy="43606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FBD0A0EE-0574-4B1B-AE77-8B2739F572F8}"/>
              </a:ext>
            </a:extLst>
          </p:cNvPr>
          <p:cNvSpPr/>
          <p:nvPr/>
        </p:nvSpPr>
        <p:spPr>
          <a:xfrm>
            <a:off x="3848107" y="2196459"/>
            <a:ext cx="6096000" cy="32592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Rendes tag: 1982. V. 7.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1983. III. 28.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erdészetfejlesztés fő irányai az elmúlt három évtizedben.</a:t>
            </a:r>
          </a:p>
          <a:p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Értekezések / Emlékezések. – Akadémiai Kiadó, Budapest, 32 o.</a:t>
            </a:r>
            <a:endParaRPr lang="hu-HU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E7B136BE-6DD0-4AE2-BE09-503D37A4F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513" y="3386137"/>
            <a:ext cx="1771344" cy="317581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2910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Solymos Rezső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(1929, Bejcgyertyános – 2019,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erdőnevelés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0" t="1089" r="41967" b="44311"/>
          <a:stretch/>
        </p:blipFill>
        <p:spPr>
          <a:xfrm>
            <a:off x="352425" y="1914526"/>
            <a:ext cx="2543175" cy="25717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FFAD3D7-598F-4AD4-9DAE-4A23E5063B74}"/>
              </a:ext>
            </a:extLst>
          </p:cNvPr>
          <p:cNvSpPr/>
          <p:nvPr/>
        </p:nvSpPr>
        <p:spPr>
          <a:xfrm>
            <a:off x="3048000" y="2390251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1998. V. 4.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1998. IX. 15.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erdészeti, fatermési és erdőnevelési kutatások eredményei és alkalmazásuk az erdőgazdasági gyakorlatban (1958–1998).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Székfoglalók a Magyar Tudományos Akadémián 1995–1998. I. kötet. – MTA, Budapest, 27 o.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98CD8AA-426E-42DC-95CB-3D07F86D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620" y="4433364"/>
            <a:ext cx="3016557" cy="227878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2325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Solymos Rezső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(1929, Bejcgyertyános – 2019,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erdőnevelés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0" t="1089" r="41967" b="44311"/>
          <a:stretch/>
        </p:blipFill>
        <p:spPr>
          <a:xfrm>
            <a:off x="452437" y="2057419"/>
            <a:ext cx="2543175" cy="25717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" y="4814888"/>
            <a:ext cx="2542442" cy="19079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FFAD3D7-598F-4AD4-9DAE-4A23E5063B74}"/>
              </a:ext>
            </a:extLst>
          </p:cNvPr>
          <p:cNvSpPr/>
          <p:nvPr/>
        </p:nvSpPr>
        <p:spPr>
          <a:xfrm>
            <a:off x="3205168" y="2290232"/>
            <a:ext cx="6096000" cy="37288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Rendes tag: 2004. V. 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2004. IX. 23.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Erdők a világon és Magyarországon, fenntartásuk és fejlesztésük tudományos vonatkozásai.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előadások a Magyar Tudományos Akadémián 2014. – MTA, Budapest, 62 o.</a:t>
            </a:r>
            <a:endParaRPr lang="hu-HU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1191EBD-8EB7-42B9-9AFD-B67D8EF68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420" y="3429000"/>
            <a:ext cx="2370485" cy="329380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99870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Mátyás Csaba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(1943, Marosvásárhely – 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erdészeti ökológia-genetika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2588" r="15366" b="20762"/>
          <a:stretch/>
        </p:blipFill>
        <p:spPr>
          <a:xfrm>
            <a:off x="400050" y="1957387"/>
            <a:ext cx="2343151" cy="32575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081653C-AEA1-452B-96B5-756C1EF70AA8}"/>
              </a:ext>
            </a:extLst>
          </p:cNvPr>
          <p:cNvSpPr/>
          <p:nvPr/>
        </p:nvSpPr>
        <p:spPr>
          <a:xfrm>
            <a:off x="2962272" y="1862534"/>
            <a:ext cx="6767516" cy="4406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2004. V. 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2005. II. 23.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Gének, ökoszisztémák, gazdálkodás: erdészet, paradigmaváltás után.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Silvatica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Lignaria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Hungarica különszám,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2006, 5–24. 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előadások a Magyar Tudományos Akadémián 2014. – MTA, Budapest, 38 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4AF10C1-BD7E-47BF-BCA1-36E6CC43E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773" y="2153170"/>
            <a:ext cx="1771707" cy="444418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7F5A4AA-42F1-4599-9638-4FF02C6AE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202" y="4770340"/>
            <a:ext cx="1308282" cy="182701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986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Mátyás Csaba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(1943, Marosvásárhely – 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erdészeti ökológia-genetika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942347"/>
            <a:ext cx="3207476" cy="42499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081653C-AEA1-452B-96B5-756C1EF70AA8}"/>
              </a:ext>
            </a:extLst>
          </p:cNvPr>
          <p:cNvSpPr/>
          <p:nvPr/>
        </p:nvSpPr>
        <p:spPr>
          <a:xfrm>
            <a:off x="3990987" y="1905398"/>
            <a:ext cx="6096000" cy="28984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Rendes tag: 2010. V. 3.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2010. XII. 2.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Klímaváltozás és az erdei ökoszisztémák – evolúcióökológiai megközelítésben.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Erdészeti Lapok, 2011, 146(1): 22.</a:t>
            </a:r>
            <a:endParaRPr lang="hu-HU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CDB0415-07FC-43E6-BE46-71DE4B56B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633" y="4932974"/>
            <a:ext cx="2264537" cy="169724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3789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Faragó Sándor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(1953, Pécs – 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vadbiológia, vadgazdálkodás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14" y="2185987"/>
            <a:ext cx="3486467" cy="43261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E26C8BE-8E63-476F-841A-8A8EB01B6B36}"/>
              </a:ext>
            </a:extLst>
          </p:cNvPr>
          <p:cNvSpPr/>
          <p:nvPr/>
        </p:nvSpPr>
        <p:spPr>
          <a:xfrm>
            <a:off x="698087" y="2819154"/>
            <a:ext cx="6259925" cy="270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2022. V. 3.</a:t>
            </a:r>
          </a:p>
          <a:p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2022. X. 26.</a:t>
            </a:r>
          </a:p>
          <a:p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„Szövetséget kötök veletek … és minden élőlénnyel, amely veletek van: a madarakkal, a háziállatokkal, s az összes mezei vaddal”.</a:t>
            </a:r>
            <a:endParaRPr lang="hu-HU" sz="28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1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CE4EB25-3492-445F-9F39-4FDBD61CC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0" t="4143" r="12355" b="4548"/>
          <a:stretch/>
        </p:blipFill>
        <p:spPr>
          <a:xfrm>
            <a:off x="642053" y="1308130"/>
            <a:ext cx="5028449" cy="38768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26" name="Picture 2" descr="Otis tarda (Otis tarda)">
            <a:extLst>
              <a:ext uri="{FF2B5EF4-FFF2-40B4-BE49-F238E27FC236}">
                <a16:creationId xmlns:a16="http://schemas.microsoft.com/office/drawing/2014/main" id="{31043B92-25DB-461D-922F-1A805248E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98" y="1326791"/>
            <a:ext cx="5169159" cy="38768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605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F646319-A429-47EF-8C1F-68E4B1F0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7232"/>
            <a:ext cx="10515600" cy="1325563"/>
          </a:xfrm>
        </p:spPr>
        <p:txBody>
          <a:bodyPr/>
          <a:lstStyle/>
          <a:p>
            <a:pPr algn="ctr"/>
            <a:r>
              <a:rPr lang="hu-HU" b="1" dirty="0">
                <a:solidFill>
                  <a:srgbClr val="C00000"/>
                </a:solidFill>
                <a:latin typeface="Garamond" panose="02020404030301010803" pitchFamily="18" charset="0"/>
              </a:rPr>
              <a:t>Köszönöm a megtisztelő figyelmet!</a:t>
            </a:r>
          </a:p>
        </p:txBody>
      </p:sp>
    </p:spTree>
    <p:extLst>
      <p:ext uri="{BB962C8B-B14F-4D97-AF65-F5344CB8AC3E}">
        <p14:creationId xmlns:p14="http://schemas.microsoft.com/office/powerpoint/2010/main" val="386637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7385" y="365125"/>
            <a:ext cx="1149266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cap="small" dirty="0" err="1">
                <a:latin typeface="Garamond" panose="02020404030301010803" pitchFamily="18" charset="0"/>
              </a:rPr>
              <a:t>Divald</a:t>
            </a:r>
            <a:r>
              <a:rPr lang="hu-HU" b="1" cap="small" dirty="0">
                <a:latin typeface="Garamond" panose="02020404030301010803" pitchFamily="18" charset="0"/>
              </a:rPr>
              <a:t> Adolf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(1828, Selmecbánya – 1891, Szombathely)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tudományszervező, a magyar erdészeti szaknyelv megteremtője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5" y="2472939"/>
            <a:ext cx="2925721" cy="41837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/>
          <p:cNvSpPr/>
          <p:nvPr/>
        </p:nvSpPr>
        <p:spPr>
          <a:xfrm>
            <a:off x="3323543" y="2690091"/>
            <a:ext cx="8524875" cy="2463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1864. I. 20.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1864. XI. 28.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természettudományok és az erdészet.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Sieber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nyomda, Pozsony, 1865, 24 o.</a:t>
            </a:r>
            <a:endParaRPr lang="hu-HU" sz="24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274" y="2472939"/>
            <a:ext cx="2871394" cy="418378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4213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Bedő Albert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(1839, Sepsikőröspatak – 1918,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a modern erdőgazdálkodás megteremtője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" r="3739" b="30370"/>
          <a:stretch/>
        </p:blipFill>
        <p:spPr>
          <a:xfrm>
            <a:off x="271457" y="1915278"/>
            <a:ext cx="2943225" cy="315678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864" y="3315454"/>
            <a:ext cx="2690204" cy="33212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B790DEB0-09E0-4E7A-9B01-F34C7B277CA7}"/>
              </a:ext>
            </a:extLst>
          </p:cNvPr>
          <p:cNvSpPr/>
          <p:nvPr/>
        </p:nvSpPr>
        <p:spPr>
          <a:xfrm>
            <a:off x="3319472" y="2437992"/>
            <a:ext cx="6096000" cy="27982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1880. V. 20.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1885. VI. 15.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Magyarország erdőségei.</a:t>
            </a:r>
            <a:endParaRPr lang="hu-H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Értekezések a Természettudományok köréből,</a:t>
            </a: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 kötet 17. szám, MTA, Budapest, 1885, 23 o.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1646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Tuzson János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(1870, </a:t>
            </a:r>
            <a:r>
              <a:rPr lang="hu-HU" sz="3600" dirty="0" err="1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Szászcsanád</a:t>
            </a: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 – 1943,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erdész-botanikus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79" y="1933809"/>
            <a:ext cx="3339049" cy="42031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06C3C48A-944F-4EEB-8E92-41F8884EAA68}"/>
              </a:ext>
            </a:extLst>
          </p:cNvPr>
          <p:cNvSpPr/>
          <p:nvPr/>
        </p:nvSpPr>
        <p:spPr>
          <a:xfrm>
            <a:off x="3933832" y="2089770"/>
            <a:ext cx="7965960" cy="325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1909. IV. 29.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1910. XII. 12.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Magyarország fejlődéstörténeti növényföldrajzának főbb vonásai.</a:t>
            </a:r>
          </a:p>
          <a:p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Matematikai és Természettudományi Értesítő,</a:t>
            </a: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kötet, 1911, 558–589. o.</a:t>
            </a:r>
            <a:endParaRPr lang="hu-HU" sz="2400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1CE34FC-402A-4CC3-9280-658B55F28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693"/>
          <a:stretch/>
        </p:blipFill>
        <p:spPr>
          <a:xfrm>
            <a:off x="7458069" y="5197217"/>
            <a:ext cx="4441723" cy="144646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777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Fekete Lajos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(1837, Torda – 1916, Selmecbánya)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dendrológia, erdőrendezés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8" y="1961147"/>
            <a:ext cx="3033442" cy="430275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1FD5E157-FC44-447F-8967-334F8FAD4675}"/>
              </a:ext>
            </a:extLst>
          </p:cNvPr>
          <p:cNvSpPr/>
          <p:nvPr/>
        </p:nvSpPr>
        <p:spPr>
          <a:xfrm>
            <a:off x="519104" y="1855873"/>
            <a:ext cx="7424746" cy="3259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1910. IV. 28.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1911. VI. 19.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északi szélesség hatása a fafajok természetes elterjedésének magassági határaira Magyarországon.</a:t>
            </a:r>
          </a:p>
          <a:p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Matematikai és Természettudományi Értesítő, 29. kötet, 1911, 976–982. o.</a:t>
            </a:r>
            <a:endParaRPr lang="hu-HU" sz="24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8B98645-2D0E-4A44-8315-C15DE4EC7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162"/>
          <a:stretch/>
        </p:blipFill>
        <p:spPr>
          <a:xfrm>
            <a:off x="3096547" y="5002124"/>
            <a:ext cx="4847303" cy="154155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40354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Kaán Károly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(1867, Nagykanizsa – 1940, Budapest)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az erdőgazdálkodás </a:t>
            </a:r>
            <a:r>
              <a:rPr lang="hu-HU" sz="4000" dirty="0" err="1">
                <a:solidFill>
                  <a:srgbClr val="C00000"/>
                </a:solidFill>
                <a:latin typeface="Garamond" panose="02020404030301010803" pitchFamily="18" charset="0"/>
              </a:rPr>
              <a:t>újjászervezője</a:t>
            </a: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, természetvédelem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" y="2024047"/>
            <a:ext cx="3270387" cy="44090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B0CC85A9-EA4B-48FB-9697-82A9B598EBFC}"/>
              </a:ext>
            </a:extLst>
          </p:cNvPr>
          <p:cNvSpPr/>
          <p:nvPr/>
        </p:nvSpPr>
        <p:spPr>
          <a:xfrm>
            <a:off x="3876680" y="2661290"/>
            <a:ext cx="6096000" cy="29299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1924. V. 8.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1924. XI. 24.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Elváltozások az Alföld képében.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magyar Alföld. Gazdaságpolitikai tanulmány. – MTA, Budapest, 1927, 13–73. o.</a:t>
            </a:r>
            <a:endParaRPr lang="hu-HU" sz="2400" dirty="0"/>
          </a:p>
          <a:p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B86AFB4-9F0B-4FB4-A0A9-E654C6F41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680" y="3697257"/>
            <a:ext cx="1955559" cy="286454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8370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Fekete Zoltán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(1877, Selmecbánya – 1962, Sopron)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faterméstan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86" y="1995237"/>
            <a:ext cx="3255546" cy="43993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8904B5FF-5168-4A27-8C0A-D61FAD022A7D}"/>
              </a:ext>
            </a:extLst>
          </p:cNvPr>
          <p:cNvSpPr/>
          <p:nvPr/>
        </p:nvSpPr>
        <p:spPr>
          <a:xfrm>
            <a:off x="685804" y="2795205"/>
            <a:ext cx="6743692" cy="2364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1941. V. 16.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1944. IV. 24.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Egykorú tölgyeseink növekedése és összetétele.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89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Fehér Dániel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(1890, Tekepuszta – 1955, Sopron)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talajbiológia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58" y="2017550"/>
            <a:ext cx="3275637" cy="43530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E8272771-0A07-4EC5-8F16-95053E1BABF9}"/>
              </a:ext>
            </a:extLst>
          </p:cNvPr>
          <p:cNvSpPr/>
          <p:nvPr/>
        </p:nvSpPr>
        <p:spPr>
          <a:xfrm>
            <a:off x="1319208" y="2943386"/>
            <a:ext cx="6096000" cy="19220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1954. VI. 19.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–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endParaRPr lang="hu-HU" sz="2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9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cap="small" dirty="0">
                <a:latin typeface="Garamond" panose="02020404030301010803" pitchFamily="18" charset="0"/>
              </a:rPr>
              <a:t>Magyar János</a:t>
            </a:r>
            <a:br>
              <a:rPr lang="hu-HU" dirty="0">
                <a:latin typeface="Garamond" panose="02020404030301010803" pitchFamily="18" charset="0"/>
              </a:rPr>
            </a:br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  <a:t>(1911, Csomád – 2006, Sopron)</a:t>
            </a:r>
            <a:br>
              <a:rPr lang="hu-HU" sz="3600" dirty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</a:rPr>
            </a:br>
            <a:r>
              <a:rPr lang="hu-HU" sz="4000" dirty="0">
                <a:solidFill>
                  <a:srgbClr val="C00000"/>
                </a:solidFill>
                <a:latin typeface="Garamond" panose="02020404030301010803" pitchFamily="18" charset="0"/>
              </a:rPr>
              <a:t>erdőrendezés, faterméstan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0" y="1980166"/>
            <a:ext cx="3386150" cy="43725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70B9D85-2C2A-4A70-8BC2-290719D10DAC}"/>
              </a:ext>
            </a:extLst>
          </p:cNvPr>
          <p:cNvSpPr/>
          <p:nvPr/>
        </p:nvSpPr>
        <p:spPr>
          <a:xfrm>
            <a:off x="4171950" y="1876822"/>
            <a:ext cx="7586663" cy="361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Levelező tag: 1967. V. 5.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Székfoglaló előadás: 1968. IV. 9.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800" dirty="0">
                <a:solidFill>
                  <a:srgbClr val="C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Erdőrendezés-fejlesztési problémáink, különös tekintettel az élőfakészletre, mint munkaeszközre.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u-HU" sz="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Agrártudományi Közlemények. MTA </a:t>
            </a: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Agrártud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Oszt. Közleményei, 27. kötet, 1968, 293–310. o.</a:t>
            </a:r>
            <a:endParaRPr lang="hu-H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3984438-9171-4F8B-8F61-64AC202E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" t="271" r="7500" b="35196"/>
          <a:stretch/>
        </p:blipFill>
        <p:spPr>
          <a:xfrm>
            <a:off x="6972299" y="5255136"/>
            <a:ext cx="4935401" cy="134568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9646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901</Words>
  <Application>Microsoft Office PowerPoint</Application>
  <PresentationFormat>Szélesvásznú</PresentationFormat>
  <Paragraphs>123</Paragraphs>
  <Slides>19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Garamond</vt:lpstr>
      <vt:lpstr>Times New Roman</vt:lpstr>
      <vt:lpstr>Office-téma</vt:lpstr>
      <vt:lpstr>PowerPoint-bemutató</vt:lpstr>
      <vt:lpstr>Divald Adolf (1828, Selmecbánya – 1891, Szombathely) tudományszervező, a magyar erdészeti szaknyelv megteremtője</vt:lpstr>
      <vt:lpstr>Bedő Albert (1839, Sepsikőröspatak – 1918, Budapest) a modern erdőgazdálkodás megteremtője</vt:lpstr>
      <vt:lpstr>Tuzson János (1870, Szászcsanád – 1943, Budapest) erdész-botanikus</vt:lpstr>
      <vt:lpstr>Fekete Lajos (1837, Torda – 1916, Selmecbánya) dendrológia, erdőrendezés</vt:lpstr>
      <vt:lpstr>Kaán Károly (1867, Nagykanizsa – 1940, Budapest) az erdőgazdálkodás újjászervezője, természetvédelem</vt:lpstr>
      <vt:lpstr>Fekete Zoltán (1877, Selmecbánya – 1962, Sopron) faterméstan</vt:lpstr>
      <vt:lpstr>Fehér Dániel (1890, Tekepuszta – 1955, Sopron) talajbiológia</vt:lpstr>
      <vt:lpstr>Magyar János (1911, Csomád – 2006, Sopron) erdőrendezés, faterméstan</vt:lpstr>
      <vt:lpstr>Magyar János (1911, Csomád – 2006, Sopron) erdőrendezés, faterméstan</vt:lpstr>
      <vt:lpstr>Keresztesi Béla (1922, Kiskunfélegyháza – 2001, Budapest) akáctermesztés</vt:lpstr>
      <vt:lpstr>Keresztesi Béla (1922, Kiskunfélegyháza – 2001, Budapest) akáctermesztés</vt:lpstr>
      <vt:lpstr>Solymos Rezső (1929, Bejcgyertyános – 2019, Budapest) erdőnevelés</vt:lpstr>
      <vt:lpstr>Solymos Rezső (1929, Bejcgyertyános – 2019, Budapest) erdőnevelés</vt:lpstr>
      <vt:lpstr>Mátyás Csaba (1943, Marosvásárhely – ) erdészeti ökológia-genetika</vt:lpstr>
      <vt:lpstr>Mátyás Csaba (1943, Marosvásárhely – ) erdészeti ökológia-genetika</vt:lpstr>
      <vt:lpstr>Faragó Sándor (1953, Pécs – ) vadbiológia, vadgazdálkodás</vt:lpstr>
      <vt:lpstr>PowerPoint-bemutató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Bartha Dénes</dc:creator>
  <cp:lastModifiedBy>Bartha Dénes</cp:lastModifiedBy>
  <cp:revision>27</cp:revision>
  <dcterms:created xsi:type="dcterms:W3CDTF">2023-08-04T14:59:35Z</dcterms:created>
  <dcterms:modified xsi:type="dcterms:W3CDTF">2023-09-12T14:54:04Z</dcterms:modified>
</cp:coreProperties>
</file>